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2" r:id="rId2"/>
    <p:sldId id="355" r:id="rId3"/>
    <p:sldId id="356" r:id="rId4"/>
    <p:sldId id="358" r:id="rId5"/>
    <p:sldId id="359" r:id="rId6"/>
    <p:sldId id="357" r:id="rId7"/>
    <p:sldId id="354" r:id="rId8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r Fjällström" initials="PF" lastIdx="1" clrIdx="0">
    <p:extLst>
      <p:ext uri="{19B8F6BF-5375-455C-9EA6-DF929625EA0E}">
        <p15:presenceInfo xmlns:p15="http://schemas.microsoft.com/office/powerpoint/2012/main" userId="S::par.fjallstrom@ivl.se::bffed6cb-fcaa-468c-85f1-9c11c31bd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8421-88AA-40DF-A266-B6486F31B45F}" type="datetimeFigureOut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7705-2196-417A-A13D-48C8CEB92D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Viktigt att påpeka att det handlar om hur ofta och hur länge man arbetar i besvärliga arbetsställningar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7705-2196-417A-A13D-48C8CEB92D2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87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39C2-EEB9-4CD4-A044-B65BDB9A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7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ocean">
    <p:bg>
      <p:bgPr>
        <a:solidFill>
          <a:srgbClr val="58B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9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korall">
    <p:bg>
      <p:bgPr>
        <a:solidFill>
          <a:srgbClr val="EA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8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kor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108" y="925200"/>
            <a:ext cx="5926892" cy="1746000"/>
          </a:xfrm>
        </p:spPr>
        <p:txBody>
          <a:bodyPr anchor="b"/>
          <a:lstStyle>
            <a:lvl1pPr marL="0" indent="0" algn="r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200" y="3103200"/>
            <a:ext cx="4802400" cy="849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859DAA-4DF4-440A-8AD8-09854AF634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266" y="2834200"/>
            <a:ext cx="5760000" cy="1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7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avde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001" cy="1432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00800"/>
            <a:ext cx="72390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4FE-1ADD-4079-A042-8EE98F0DBDC5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1F234-FA38-4D56-B9A5-34AF2063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1200"/>
            <a:ext cx="2469600" cy="316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FA1B3D8-7EE0-4433-A05F-C49F7B41F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0754AEB-7693-46E6-B28A-3A601AD7F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4641" y="0"/>
            <a:ext cx="388736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5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A-D7C5-4860-A650-82FC71732764}" type="datetime1">
              <a:rPr lang="sv-SE" smtClean="0"/>
              <a:t>2021-10-18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7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2898000"/>
            <a:ext cx="9774000" cy="20016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92478-0A9F-49BE-AFD4-2FA5F3E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6199-F460-4499-8E8C-C28027C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7426"/>
            <a:ext cx="9504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49BE0-5392-4A55-AB5C-B2B650D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00"/>
            <a:ext cx="4438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17D6C-A127-4F1B-88B1-48151D96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82800"/>
            <a:ext cx="4438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55400-C676-4D68-8795-72CC9FFC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9600" y="1857600"/>
            <a:ext cx="4636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4A1A28-5A26-4C5C-9138-5DEB35526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9600" y="2818800"/>
            <a:ext cx="4636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C0CD7D-88AA-4C81-8C3C-275F8F3D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718-E847-41EC-8663-D864082A6252}" type="datetime1">
              <a:rPr lang="sv-SE" smtClean="0"/>
              <a:t>2021-10-18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A8D36-EEB0-49AC-A433-D1B9D5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443A09-046D-4F7B-8156-2214B7B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193F-565C-45D6-AF25-EA22C60F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93CC7E-A321-421D-94DA-4B3587A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7B2-F807-427D-A8B9-F1444C0FD40C}" type="datetime1">
              <a:rPr lang="sv-SE" smtClean="0"/>
              <a:t>2021-10-18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DFE321-3FAD-4F90-802C-9127731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6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715F41-7DD6-4D9E-AE3E-4B92BA84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B33F-B853-4164-B72E-FCB35D38D3FF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08F40D-7323-4B45-B621-3E6D2532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9EE3B1-5A9B-41A2-B35E-C12019D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4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3" y="5284633"/>
            <a:ext cx="7566212" cy="7318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72DCE1-4A10-44F2-912D-2241910A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59" y="4793369"/>
            <a:ext cx="1800000" cy="1336271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92E5325-8BCB-40AC-ADC7-AFB3A63FC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89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444" y="4281443"/>
            <a:ext cx="7557889" cy="882193"/>
          </a:xfrm>
        </p:spPr>
        <p:txBody>
          <a:bodyPr/>
          <a:lstStyle>
            <a:lvl1pPr>
              <a:defRPr sz="5400" b="0" u="sng" cap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Presentationstitel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5A99A-B1C7-467B-B8EA-AFA056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167" y="6368400"/>
            <a:ext cx="411480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0E868B-2476-47B7-96C3-ED5138E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11754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436756-655C-4C22-951E-0D9EA6FE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2340"/>
            <a:ext cx="7239600" cy="35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C6435-6D4B-4B79-8203-952C72E2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5410" y="6368400"/>
            <a:ext cx="106299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729B4A-A523-4EBD-B85E-665BE8541B8D}" type="datetime1">
              <a:rPr lang="sv-SE" smtClean="0"/>
              <a:t>2021-10-18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42F38-B789-4826-B4F1-ACBC529E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875" y="6368400"/>
            <a:ext cx="542925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09" y="5879501"/>
            <a:ext cx="1008000" cy="7483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36EDB21-B29D-4CC8-946F-1FC986B81C72}"/>
              </a:ext>
            </a:extLst>
          </p:cNvPr>
          <p:cNvSpPr txBox="1"/>
          <p:nvPr/>
        </p:nvSpPr>
        <p:spPr>
          <a:xfrm>
            <a:off x="326782" y="6369588"/>
            <a:ext cx="511418" cy="205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1" dirty="0">
                <a:solidFill>
                  <a:schemeClr val="accent2"/>
                </a:solidFill>
              </a:rPr>
              <a:t>IVL </a:t>
            </a:r>
            <a:r>
              <a:rPr lang="sv-SE" sz="1200" b="0" dirty="0">
                <a:solidFill>
                  <a:schemeClr val="accent2"/>
                </a:solidFill>
              </a:rPr>
              <a:t>|</a:t>
            </a:r>
            <a:endParaRPr lang="sv-S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BF20A15-1A67-4C52-90C5-A67B4A541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1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D5A26C-C798-487F-AAAE-AC4CEC32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935" y="3182983"/>
            <a:ext cx="9144000" cy="2387600"/>
          </a:xfrm>
        </p:spPr>
        <p:txBody>
          <a:bodyPr/>
          <a:lstStyle/>
          <a:p>
            <a: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 värk </a:t>
            </a:r>
            <a:b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och kroniska skador</a:t>
            </a:r>
          </a:p>
        </p:txBody>
      </p:sp>
    </p:spTree>
    <p:extLst>
      <p:ext uri="{BB962C8B-B14F-4D97-AF65-F5344CB8AC3E}">
        <p14:creationId xmlns:p14="http://schemas.microsoft.com/office/powerpoint/2010/main" val="1351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>
            <a:extLst>
              <a:ext uri="{FF2B5EF4-FFF2-40B4-BE49-F238E27FC236}">
                <a16:creationId xmlns:a16="http://schemas.microsoft.com/office/drawing/2014/main" id="{5A1C46E0-D99A-4A74-AD3B-3B951B2A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2733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11B0A9-8B34-4780-828C-E1FBB70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909874" cy="785999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Svetsning kan slita på kroppen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93A0B9-516F-4AB1-A257-EDAE5C5F2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878"/>
            <a:ext cx="8509000" cy="3768364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Skador som uppkommer efter en tids belastning som: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Besvärliga arbetsställningar, t.ex.</a:t>
            </a:r>
          </a:p>
          <a:p>
            <a:pPr lvl="2">
              <a:buClr>
                <a:schemeClr val="bg1"/>
              </a:buClr>
            </a:pP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Arbeta i vridna arbetsställningar för att kunna komma åt</a:t>
            </a:r>
          </a:p>
          <a:p>
            <a:pPr lvl="2">
              <a:buClr>
                <a:schemeClr val="bg1"/>
              </a:buClr>
            </a:pP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Arbeta med armarna över brösthöjd, ännu större belastning om armarna hålls över axelhöjd</a:t>
            </a:r>
          </a:p>
          <a:p>
            <a:pPr lvl="2">
              <a:buClr>
                <a:schemeClr val="bg1"/>
              </a:buClr>
            </a:pP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Arbeta med nacken böjd framåt eller bakåt</a:t>
            </a:r>
          </a:p>
          <a:p>
            <a:pPr lvl="2">
              <a:buClr>
                <a:schemeClr val="bg1"/>
              </a:buClr>
            </a:pP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Arbetsställning som gör det svårt att hålla balansen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Ensidiga arbetsställningar</a:t>
            </a:r>
          </a:p>
          <a:p>
            <a:pPr lvl="2">
              <a:buClr>
                <a:schemeClr val="bg1"/>
              </a:buClr>
            </a:pPr>
            <a:r>
              <a:rPr lang="sv-SE" sz="1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Samma rörelser och låst arbetsställning under lång tid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Tunga lyft, t.ex. vid hantering av gods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Olyckor, t.ex. alltför tunga lyft eller parerar något och sträcker sig, skadar muskler och leder</a:t>
            </a:r>
          </a:p>
          <a:p>
            <a:pPr lvl="1">
              <a:buClr>
                <a:schemeClr val="bg1"/>
              </a:buClr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5B4775-619B-425A-8C29-C16F0D3C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Undvik värk och kroniska skador</a:t>
            </a:r>
          </a:p>
        </p:txBody>
      </p:sp>
    </p:spTree>
    <p:extLst>
      <p:ext uri="{BB962C8B-B14F-4D97-AF65-F5344CB8AC3E}">
        <p14:creationId xmlns:p14="http://schemas.microsoft.com/office/powerpoint/2010/main" val="314049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556DF8E-530E-4F3A-9132-25BCBD45E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-15317" r="15317"/>
          <a:stretch/>
        </p:blipFill>
        <p:spPr>
          <a:xfrm>
            <a:off x="-2205302" y="0"/>
            <a:ext cx="14397302" cy="6894483"/>
          </a:xfrm>
          <a:prstGeom prst="rect">
            <a:avLst/>
          </a:prstGeom>
        </p:spPr>
      </p:pic>
      <p:sp>
        <p:nvSpPr>
          <p:cNvPr id="8" name="Rubrik 7">
            <a:extLst>
              <a:ext uri="{FF2B5EF4-FFF2-40B4-BE49-F238E27FC236}">
                <a16:creationId xmlns:a16="http://schemas.microsoft.com/office/drawing/2014/main" id="{2619C5FE-E9B4-47EA-8C44-A63CD3F5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09" y="171618"/>
            <a:ext cx="8357315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Så här får man kroniska skador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B13595AE-5E1A-4DB4-B4BD-F13BDB160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09" y="1661375"/>
            <a:ext cx="8473224" cy="375860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Kan börja med lite värk som går över, t.ex. i nacke, axlar, rygg, knän, fötter 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Sedan mera värk som inte går över lika snabbt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Sedan ännu mer värk, som inte går över – kroniska skador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 tar vanligtvis flera år att utveckla kroniska skador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 någon gång och under kort tid arbeta i besvärliga arbetsställningar ger sällan problem – problemen kan komma när man arbetar ofta och länge i besvärliga arbetsställningar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4D6E06-588B-4650-B209-E8B749B8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Undvik värk och kroniska skador</a:t>
            </a:r>
          </a:p>
        </p:txBody>
      </p:sp>
    </p:spTree>
    <p:extLst>
      <p:ext uri="{BB962C8B-B14F-4D97-AF65-F5344CB8AC3E}">
        <p14:creationId xmlns:p14="http://schemas.microsoft.com/office/powerpoint/2010/main" val="148490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3">
            <a:extLst>
              <a:ext uri="{FF2B5EF4-FFF2-40B4-BE49-F238E27FC236}">
                <a16:creationId xmlns:a16="http://schemas.microsoft.com/office/drawing/2014/main" id="{1D4404BF-02D6-4A91-905C-04763C761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2733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864ABA-2BCC-4FFB-8246-BED6FB49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4800" b="1" dirty="0">
                <a:solidFill>
                  <a:srgbClr val="EA55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  <a:ea typeface="Microsoft Yi Baiti" panose="03000500000000000000" pitchFamily="66" charset="0"/>
              </a:rPr>
              <a:t>Viktigt!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D5E49-0DAC-4972-8F3C-746446FB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2340"/>
            <a:ext cx="10706101" cy="3510820"/>
          </a:xfrm>
        </p:spPr>
        <p:txBody>
          <a:bodyPr/>
          <a:lstStyle/>
          <a:p>
            <a:pPr marL="0" indent="0">
              <a:buNone/>
            </a:pPr>
            <a:r>
              <a:rPr lang="sv-SE" sz="3600" b="1" dirty="0">
                <a:solidFill>
                  <a:srgbClr val="EA55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  <a:ea typeface="Microsoft Yi Baiti" panose="03000500000000000000" pitchFamily="66" charset="0"/>
                <a:cs typeface="+mj-cs"/>
              </a:rPr>
              <a:t>Hur länge vill du arbeta som svetsare?</a:t>
            </a:r>
          </a:p>
          <a:p>
            <a:pPr marL="0" indent="0">
              <a:buNone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Ta lite värk som en signal om att du måste göra något. Fundera över dina arbetsställningar och arbetstyngd och vad som kan göras för att arbetet ska bli mindre belastande!</a:t>
            </a:r>
          </a:p>
          <a:p>
            <a:pPr marL="0" indent="0">
              <a:buNone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Lättare att göra något åt lite värk</a:t>
            </a:r>
          </a:p>
          <a:p>
            <a:pPr marL="0" indent="0">
              <a:buNone/>
            </a:pPr>
            <a:r>
              <a:rPr lang="sv-S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adley Hand ITC" panose="03070402050302030203" pitchFamily="66" charset="0"/>
                <a:ea typeface="+mj-ea"/>
                <a:cs typeface="+mj-cs"/>
              </a:rPr>
              <a:t>Mycket svårare att göra något åt värk som blivit kronisk.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39A737-848C-4CE3-B568-8A75B7CF9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Undvik värk och kroniska skador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91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5">
            <a:extLst>
              <a:ext uri="{FF2B5EF4-FFF2-40B4-BE49-F238E27FC236}">
                <a16:creationId xmlns:a16="http://schemas.microsoft.com/office/drawing/2014/main" id="{AAA92800-A0B9-4168-B791-2BD8C1743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-15317" r="15317"/>
          <a:stretch/>
        </p:blipFill>
        <p:spPr>
          <a:xfrm>
            <a:off x="-2205302" y="0"/>
            <a:ext cx="14397302" cy="68944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ED1548-1599-490B-AAEE-991CC399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698" y="384484"/>
            <a:ext cx="7239600" cy="837514"/>
          </a:xfrm>
        </p:spPr>
        <p:txBody>
          <a:bodyPr/>
          <a:lstStyle/>
          <a:p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 arbetsställningar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4FEF1C-737A-498B-B7B1-540E8F07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28"/>
            <a:ext cx="8846713" cy="378436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Planering av godsets svetsfog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Konstruera produkten så att svetsning och slipning blir så enkelt som möjligt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Planera arbetet så att du så långt möjligt 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Kan arbeta upprätt med svetsfogen rakt framför dig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Undviker att arbeta med armarna över brösthöjd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Undviker långvarigt arbete i ensidiga arbetsställningar genom att lägga in pauser och raster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Ordna med bra belysning, inga reflexer som stör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 hjälpmedel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Motordrivna och programmerbara lägesställare </a:t>
            </a:r>
          </a:p>
          <a:p>
            <a:pPr lvl="1">
              <a:buClr>
                <a:schemeClr val="bg1"/>
              </a:buClr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Lyftbord med vändskiva och tippning, enkelt manövrerbar med knappar och gärna fotpedal</a:t>
            </a:r>
          </a:p>
          <a:p>
            <a:pPr>
              <a:buClr>
                <a:schemeClr val="bg1"/>
              </a:buClr>
            </a:pPr>
            <a:endParaRPr lang="sv-S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>
                <a:schemeClr val="bg1"/>
              </a:buClr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5E1BF4-B16E-4061-B312-419713C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Undvik värk och kroniska skador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791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0A5D5971-5BBE-4C11-A0CA-AB987260B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l="-15317" r="15317"/>
          <a:stretch/>
        </p:blipFill>
        <p:spPr>
          <a:xfrm>
            <a:off x="-2205302" y="0"/>
            <a:ext cx="14397302" cy="689448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F7F3580-3221-4761-9753-CCA1506F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609" y="171618"/>
            <a:ext cx="7239600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 tunga lyft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19F803-758B-44F2-8B57-8EE1706F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2340"/>
            <a:ext cx="9284594" cy="351082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lyfthjälpmedel, t.ex. truckar, gaffelvagnar, traverser, svängkranar, telfrar, vacuumlyft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fixturer, lägesställare och lyftbord för att få godset i en bra position 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Planera för ett flöde av svetsgods och material som minimerar lyft och förflyttningar</a:t>
            </a:r>
          </a:p>
          <a:p>
            <a:pPr>
              <a:buClr>
                <a:schemeClr val="bg1"/>
              </a:buClr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Anpassa höjderna i pallställ m.m., så att lyft undviks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ED9397-1A24-45DD-B2A0-075E5399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Undvik värk och kroniska skador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960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11CC4-106C-4121-A70C-7B64EE28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Djävulen sitter i detaljerna!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798D8-33DF-445E-AAF0-D5EF6B2A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Vanligt att strunta i lite värk…</a:t>
            </a:r>
          </a:p>
          <a:p>
            <a:r>
              <a:rPr lang="sv-SE" sz="2800" dirty="0"/>
              <a:t>Lyfthjälpmedel behöver underhållas och en del måste besiktigas. Kontrollera lyftstroppar och krokar regelbundet – går de sönder under ett lyft kan det bli riktigt farligt</a:t>
            </a:r>
          </a:p>
          <a:p>
            <a:r>
              <a:rPr lang="sv-SE" sz="2800" dirty="0"/>
              <a:t>Vad är ”tunga lyft”</a:t>
            </a:r>
          </a:p>
          <a:p>
            <a:pPr lvl="1"/>
            <a:r>
              <a:rPr lang="sv-SE" sz="2000" dirty="0"/>
              <a:t>Det beror på hur man lyfter – lyfter man långt ut från kroppen, blir det tyngre. Då kan lyfthjälpmedel behövas redan för lyft av 3 kilo!</a:t>
            </a:r>
          </a:p>
          <a:p>
            <a:r>
              <a:rPr lang="sv-SE" sz="2800"/>
              <a:t>…jag ska bara…</a:t>
            </a:r>
            <a:endParaRPr lang="sv-SE" sz="2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6AD1F8-9948-47A3-87E7-747E640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Undvik värk och kroniska skador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BC27ED3-28D9-4939-BD5B-1E77882E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45" y="1633572"/>
            <a:ext cx="487112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L PPT">
  <a:themeElements>
    <a:clrScheme name="IV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87"/>
      </a:accent1>
      <a:accent2>
        <a:srgbClr val="4F4F4C"/>
      </a:accent2>
      <a:accent3>
        <a:srgbClr val="E3EFF0"/>
      </a:accent3>
      <a:accent4>
        <a:srgbClr val="F28969"/>
      </a:accent4>
      <a:accent5>
        <a:srgbClr val="FEEFE5"/>
      </a:accent5>
      <a:accent6>
        <a:srgbClr val="00A6BD"/>
      </a:accent6>
      <a:hlink>
        <a:srgbClr val="0563C1"/>
      </a:hlink>
      <a:folHlink>
        <a:srgbClr val="954F72"/>
      </a:folHlink>
    </a:clrScheme>
    <a:fontScheme name="IVL 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rall">
      <a:srgbClr val="EA5550"/>
    </a:custClr>
    <a:custClr name="Mellan ocean">
      <a:srgbClr val="58BAC1"/>
    </a:custClr>
    <a:custClr name="Glaciär">
      <a:srgbClr val="E2E1E5"/>
    </a:custClr>
  </a:custClrLst>
  <a:extLst>
    <a:ext uri="{05A4C25C-085E-4340-85A3-A5531E510DB2}">
      <thm15:themeFamily xmlns:thm15="http://schemas.microsoft.com/office/thememl/2012/main" name="Blank.potx" id="{C90D0C0F-D12C-4D15-A3C7-4F34FFA4102F}" vid="{CCAC90CB-8862-46FA-8344-8A5AFB2B30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126047BC11B44A50C4D58945BE9F1" ma:contentTypeVersion="24" ma:contentTypeDescription="Skapa ett nytt dokument." ma:contentTypeScope="" ma:versionID="4af82aaaf240a899cfe5918678a5b7c9">
  <xsd:schema xmlns:xsd="http://www.w3.org/2001/XMLSchema" xmlns:xs="http://www.w3.org/2001/XMLSchema" xmlns:p="http://schemas.microsoft.com/office/2006/metadata/properties" xmlns:ns2="4a38a43e-9d2e-49a9-8a14-d2c10f9a308d" xmlns:ns3="c8b0e2b9-9f47-4af2-8b7b-38dfc6d45579" targetNamespace="http://schemas.microsoft.com/office/2006/metadata/properties" ma:root="true" ma:fieldsID="cd5a19ee126ae726edee56f27dc19156" ns2:_="" ns3:_="">
    <xsd:import namespace="4a38a43e-9d2e-49a9-8a14-d2c10f9a308d"/>
    <xsd:import namespace="c8b0e2b9-9f47-4af2-8b7b-38dfc6d45579"/>
    <xsd:element name="properties">
      <xsd:complexType>
        <xsd:sequence>
          <xsd:element name="documentManagement">
            <xsd:complexType>
              <xsd:all>
                <xsd:element ref="ns2:l7fe3b32121742889d481aede8810cd3" minOccurs="0"/>
                <xsd:element ref="ns3:TaxCatchAll" minOccurs="0"/>
                <xsd:element ref="ns2:j229004153e842c0843cf31069404b00" minOccurs="0"/>
                <xsd:element ref="ns2:Projektledare" minOccurs="0"/>
                <xsd:element ref="ns2:add900212b2f4e11aeb556cc539ac5c9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Projekt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a43e-9d2e-49a9-8a14-d2c10f9a308d" elementFormDefault="qualified">
    <xsd:import namespace="http://schemas.microsoft.com/office/2006/documentManagement/types"/>
    <xsd:import namespace="http://schemas.microsoft.com/office/infopath/2007/PartnerControls"/>
    <xsd:element name="l7fe3b32121742889d481aede8810cd3" ma:index="9" nillable="true" ma:taxonomy="true" ma:internalName="l7fe3b32121742889d481aede8810cd3" ma:taxonomyFieldName="Gruppnr" ma:displayName="Gruppnr" ma:default="" ma:fieldId="{57fe3b32-1217-4288-9d48-1aede8810cd3}" ma:sspId="7b349a0b-edc6-45e9-bae2-b1a27632974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29004153e842c0843cf31069404b00" ma:index="12" nillable="true" ma:taxonomy="true" ma:internalName="j229004153e842c0843cf31069404b00" ma:taxonomyFieldName="Projektnr" ma:displayName="Projektnr" ma:readOnly="false" ma:default="" ma:fieldId="{32290041-53e8-42c0-843c-f31069404b00}" ma:sspId="7b349a0b-edc6-45e9-bae2-b1a276329745" ma:termSetId="1c5facc1-b302-4e06-859c-ed85d615f2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jektledare" ma:index="13" nillable="true" ma:displayName="Projektledare" ma:format="Dropdown" ma:list="UserInfo" ma:SharePointGroup="0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900212b2f4e11aeb556cc539ac5c9" ma:index="15" nillable="true" ma:taxonomy="true" ma:internalName="add900212b2f4e11aeb556cc539ac5c9" ma:taxonomyFieldName="Dokumenttyp" ma:displayName="Dokumenttyp" ma:default="" ma:fieldId="{add90021-2b2f-4e11-aeb5-56cc539ac5c9}" ma:sspId="7b349a0b-edc6-45e9-bae2-b1a276329745" ma:termSetId="b09e404b-4da9-419a-b7c2-70e57ba6f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Projektstatus" ma:index="20" nillable="true" ma:displayName="Projektstatus" ma:default="Aktivt" ma:format="Dropdown" ma:internalName="Projektstatus">
      <xsd:simpleType>
        <xsd:restriction base="dms:Choice">
          <xsd:enumeration value="Aktivt"/>
          <xsd:enumeration value="Avslutat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e2b9-9f47-4af2-8b7b-38dfc6d45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4db5d9-a427-48bf-8621-6a32d5933432}" ma:internalName="TaxCatchAll" ma:showField="CatchAllData" ma:web="c8b0e2b9-9f47-4af2-8b7b-38dfc6d4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900212b2f4e11aeb556cc539ac5c9 xmlns="4a38a43e-9d2e-49a9-8a14-d2c10f9a308d">
      <Terms xmlns="http://schemas.microsoft.com/office/infopath/2007/PartnerControls"/>
    </add900212b2f4e11aeb556cc539ac5c9>
    <l7fe3b32121742889d481aede8810cd3 xmlns="4a38a43e-9d2e-49a9-8a14-d2c10f9a308d">
      <Terms xmlns="http://schemas.microsoft.com/office/infopath/2007/PartnerControls"/>
    </l7fe3b32121742889d481aede8810cd3>
    <TaxCatchAll xmlns="c8b0e2b9-9f47-4af2-8b7b-38dfc6d45579" xsi:nil="true"/>
    <Projektledare xmlns="4a38a43e-9d2e-49a9-8a14-d2c10f9a308d">
      <UserInfo>
        <DisplayName/>
        <AccountId xsi:nil="true"/>
        <AccountType/>
      </UserInfo>
    </Projektledare>
    <j229004153e842c0843cf31069404b00 xmlns="4a38a43e-9d2e-49a9-8a14-d2c10f9a308d">
      <Terms xmlns="http://schemas.microsoft.com/office/infopath/2007/PartnerControls"/>
    </j229004153e842c0843cf31069404b00>
    <Projektstatus xmlns="4a38a43e-9d2e-49a9-8a14-d2c10f9a308d">Aktivt</Projektstatus>
  </documentManagement>
</p:properties>
</file>

<file path=customXml/itemProps1.xml><?xml version="1.0" encoding="utf-8"?>
<ds:datastoreItem xmlns:ds="http://schemas.openxmlformats.org/officeDocument/2006/customXml" ds:itemID="{8ABBE8C3-6153-4196-B27C-CC7EE4366FD4}"/>
</file>

<file path=customXml/itemProps2.xml><?xml version="1.0" encoding="utf-8"?>
<ds:datastoreItem xmlns:ds="http://schemas.openxmlformats.org/officeDocument/2006/customXml" ds:itemID="{C287DF4A-2A3F-4B97-A7D3-8D650B6578D6}"/>
</file>

<file path=customXml/itemProps3.xml><?xml version="1.0" encoding="utf-8"?>
<ds:datastoreItem xmlns:ds="http://schemas.openxmlformats.org/officeDocument/2006/customXml" ds:itemID="{538A23F7-E719-4D92-B75D-C8A08A7D9FB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6141</TotalTime>
  <Words>520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Lucida Handwriting</vt:lpstr>
      <vt:lpstr>IVL PPT</vt:lpstr>
      <vt:lpstr>Undvik värk  och kroniska skador</vt:lpstr>
      <vt:lpstr>Svetsning kan slita på kroppen</vt:lpstr>
      <vt:lpstr>Så här får man kroniska skador</vt:lpstr>
      <vt:lpstr>Viktigt!</vt:lpstr>
      <vt:lpstr>Bra arbetsställningar</vt:lpstr>
      <vt:lpstr>Undvik tunga lyft</vt:lpstr>
      <vt:lpstr>Djävulen sitter i detaljerna!</vt:lpstr>
    </vt:vector>
  </TitlesOfParts>
  <Company>IVL Svenska Miljöinstitutet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Ann-Beth Antonsson</dc:creator>
  <cp:keywords>Mall ver 1</cp:keywords>
  <cp:lastModifiedBy>Pär Fjällström</cp:lastModifiedBy>
  <cp:revision>82</cp:revision>
  <cp:lastPrinted>2019-11-13T18:38:54Z</cp:lastPrinted>
  <dcterms:created xsi:type="dcterms:W3CDTF">2019-09-20T09:20:07Z</dcterms:created>
  <dcterms:modified xsi:type="dcterms:W3CDTF">2021-10-18T11:56:08Z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0x010100AC8126047BC11B44A50C4D58945BE9F1</vt:lpwstr>
  </property>
</Properties>
</file>